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Fredoka"/>
      <p:regular r:id="rId48"/>
      <p:bold r:id="rId49"/>
    </p:embeddedFont>
    <p:embeddedFont>
      <p:font typeface="Inter SemiBold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redoka-regular.fntdata"/><Relationship Id="rId47" Type="http://schemas.openxmlformats.org/officeDocument/2006/relationships/slide" Target="slides/slide42.xml"/><Relationship Id="rId49" Type="http://schemas.openxmlformats.org/officeDocument/2006/relationships/font" Target="fonts/Fredok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bold.fntdata"/><Relationship Id="rId50" Type="http://schemas.openxmlformats.org/officeDocument/2006/relationships/font" Target="fonts/InterSemiBold-regular.fntdata"/><Relationship Id="rId53" Type="http://schemas.openxmlformats.org/officeDocument/2006/relationships/font" Target="fonts/InterSemiBold-boldItalic.fntdata"/><Relationship Id="rId52" Type="http://schemas.openxmlformats.org/officeDocument/2006/relationships/font" Target="fonts/InterSemiBold-italic.fntdata"/><Relationship Id="rId11" Type="http://schemas.openxmlformats.org/officeDocument/2006/relationships/slide" Target="slides/slide6.xml"/><Relationship Id="rId55" Type="http://schemas.openxmlformats.org/officeDocument/2006/relationships/font" Target="fonts/Inter-bold.fntdata"/><Relationship Id="rId10" Type="http://schemas.openxmlformats.org/officeDocument/2006/relationships/slide" Target="slides/slide5.xml"/><Relationship Id="rId54" Type="http://schemas.openxmlformats.org/officeDocument/2006/relationships/font" Target="fonts/Inter-regular.fntdata"/><Relationship Id="rId13" Type="http://schemas.openxmlformats.org/officeDocument/2006/relationships/slide" Target="slides/slide8.xml"/><Relationship Id="rId57" Type="http://schemas.openxmlformats.org/officeDocument/2006/relationships/font" Target="fonts/Inter-boldItalic.fntdata"/><Relationship Id="rId12" Type="http://schemas.openxmlformats.org/officeDocument/2006/relationships/slide" Target="slides/slide7.xml"/><Relationship Id="rId56" Type="http://schemas.openxmlformats.org/officeDocument/2006/relationships/font" Target="fonts/Inter-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8b5331dc9c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28b5331dc9c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" name="Google Shape;54;g28b5331dc9c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30dbcdb76_0_55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a30dbcdb76_0_55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92" name="Google Shape;192;g2a30dbcdb76_0_55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b5331dc9c_0_21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b5331dc9c_0_21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6" name="Google Shape;206;g28b5331dc9c_0_21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30dbcdb7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30dbcdb7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0dbcdb76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a30dbcdb76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30dbcdb76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30dbcdb76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e47f54f2c_0_9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8e47f54f2c_0_9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5" name="Google Shape;285;g28e47f54f2c_0_9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30dbcdb76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a30dbcdb76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30dbcdb76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a30dbcdb76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30dbcdb76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a30dbcdb76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30dbcdb76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a30dbcdb76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b5331dc9c_0_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b5331dc9c_0_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68" name="Google Shape;68;g28b5331dc9c_0_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30dbcdb76_0_4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a30dbcdb76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30dbcdb76_0_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a30dbcdb76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30dbcdb76_0_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a30dbcdb76_0_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30dbcdb76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a30dbcdb76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30dbcdb76_0_62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a30dbcdb76_0_62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8" name="Google Shape;468;g2a30dbcdb76_0_62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30dbcdb76_0_61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a30dbcdb76_0_61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482" name="Google Shape;482;g2a30dbcdb76_0_61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30dbcdb76_0_7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a30dbcdb76_0_7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30dbcdb76_0_68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a30dbcdb76_0_68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1" name="Google Shape;511;g2a30dbcdb76_0_68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30dbcdb76_0_7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a30dbcdb76_0_7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30dbcdb76_0_8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a30dbcdb76_0_8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50" name="Google Shape;550;g2a30dbcdb76_0_8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b5331dc9c_0_3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8b5331dc9c_0_3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89" name="Google Shape;89;g28b5331dc9c_0_3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30dbcdb76_0_8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a30dbcdb76_0_8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30dbcdb76_0_8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a30dbcdb76_0_8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30dbcdb76_0_86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a30dbcdb76_0_86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6" name="Google Shape;596;g2a30dbcdb76_0_86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e47f54f2c_0_3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28e47f54f2c_0_3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18" name="Google Shape;618;g28e47f54f2c_0_3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8ba804240_0_5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98ba804240_0_5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34" name="Google Shape;634;g298ba804240_0_5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30dbcdb76_0_89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a30dbcdb76_0_89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8" name="Google Shape;648;g2a30dbcdb76_0_89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30dbcdb76_0_91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a30dbcdb76_0_91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2" name="Google Shape;662;g2a30dbcdb76_0_91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30dbcdb76_0_98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2a30dbcdb76_0_98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g2a30dbcdb76_0_98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30dbcdb76_0_100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a30dbcdb76_0_100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g2a30dbcdb76_0_100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30dbcdb76_0_101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a30dbcdb76_0_101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g2a30dbcdb76_0_101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b5331dc9c_0_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8b5331dc9c_0_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g28b5331dc9c_0_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30dbcdb76_0_103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2a30dbcdb76_0_103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6" name="Google Shape;726;g2a30dbcdb76_0_103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b5331dc9c_0_432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8b5331dc9c_0_43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747" name="Google Shape;747;g28b5331dc9c_0_43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8b5331dc9c_0_445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8b5331dc9c_0_44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761" name="Google Shape;761;g28b5331dc9c_0_44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b5331dc9c_0_8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8b5331dc9c_0_8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18" name="Google Shape;118;g28b5331dc9c_0_8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b5331dc9c_0_10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8b5331dc9c_0_10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32" name="Google Shape;132;g28b5331dc9c_0_10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5331dc9c_0_1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8b5331dc9c_0_1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" name="Google Shape;148;g28b5331dc9c_0_1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b5331dc9c_0_12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8b5331dc9c_0_12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2" name="Google Shape;162;g28b5331dc9c_0_12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5331dc9c_0_1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8b5331dc9c_0_1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78" name="Google Shape;178;g28b5331dc9c_0_1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5" Type="http://schemas.openxmlformats.org/officeDocument/2006/relationships/image" Target="../media/image1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80.png"/><Relationship Id="rId8" Type="http://schemas.openxmlformats.org/officeDocument/2006/relationships/image" Target="../media/image8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5" Type="http://schemas.openxmlformats.org/officeDocument/2006/relationships/image" Target="../media/image1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122.png"/><Relationship Id="rId8" Type="http://schemas.openxmlformats.org/officeDocument/2006/relationships/image" Target="../media/image9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5" Type="http://schemas.openxmlformats.org/officeDocument/2006/relationships/image" Target="../media/image1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91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80.png"/><Relationship Id="rId8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9.xml"/><Relationship Id="rId10" Type="http://schemas.openxmlformats.org/officeDocument/2006/relationships/slide" Target="/ppt/slides/slide38.xml"/><Relationship Id="rId13" Type="http://schemas.openxmlformats.org/officeDocument/2006/relationships/slide" Target="/ppt/slides/slide41.xml"/><Relationship Id="rId12" Type="http://schemas.openxmlformats.org/officeDocument/2006/relationships/slide" Target="/ppt/slides/slide4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slide" Target="/ppt/slides/slide37.xml"/><Relationship Id="rId5" Type="http://schemas.openxmlformats.org/officeDocument/2006/relationships/image" Target="../media/image2.png"/><Relationship Id="rId6" Type="http://schemas.openxmlformats.org/officeDocument/2006/relationships/image" Target="../media/image1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slide" Target="/ppt/slides/slide36.xml"/><Relationship Id="rId5" Type="http://schemas.openxmlformats.org/officeDocument/2006/relationships/image" Target="../media/image2.png"/><Relationship Id="rId6" Type="http://schemas.openxmlformats.org/officeDocument/2006/relationships/image" Target="../media/image1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slide" Target="/ppt/slides/slide36.xml"/><Relationship Id="rId5" Type="http://schemas.openxmlformats.org/officeDocument/2006/relationships/image" Target="../media/image2.png"/><Relationship Id="rId6" Type="http://schemas.openxmlformats.org/officeDocument/2006/relationships/image" Target="../media/image1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slide" Target="/ppt/slides/slide36.xml"/><Relationship Id="rId5" Type="http://schemas.openxmlformats.org/officeDocument/2006/relationships/image" Target="../media/image2.png"/><Relationship Id="rId6" Type="http://schemas.openxmlformats.org/officeDocument/2006/relationships/image" Target="../media/image1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slide" Target="/ppt/slides/slide36.xml"/><Relationship Id="rId5" Type="http://schemas.openxmlformats.org/officeDocument/2006/relationships/image" Target="../media/image2.png"/><Relationship Id="rId6" Type="http://schemas.openxmlformats.org/officeDocument/2006/relationships/image" Target="../media/image1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21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0225" y="668508"/>
            <a:ext cx="3052766" cy="380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8577" y="2157050"/>
            <a:ext cx="461059" cy="52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5324" y="3382658"/>
            <a:ext cx="458406" cy="4996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66725" y="1509713"/>
            <a:ext cx="5381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 знакомство, проектирование БД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база данных документов,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которая может быть установлена локально или размещена в облаке. Это система управления базами данных, которая работает с документоориентированной моделью данных.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24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30" name="Google Shape;2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31" name="Google Shape;2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232" name="Google Shape;2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920001">
            <a:off x="4952528" y="4453034"/>
            <a:ext cx="555625" cy="588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233" name="Google Shape;2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7920002">
            <a:off x="5500612" y="4045443"/>
            <a:ext cx="1836738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34" name="Google Shape;234;p25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35" name="Google Shape;235;p25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36" name="Google Shape;236;p25"/>
          <p:cNvSpPr txBox="1"/>
          <p:nvPr/>
        </p:nvSpPr>
        <p:spPr>
          <a:xfrm>
            <a:off x="466725" y="1195400"/>
            <a:ext cx="702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Отличия 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 от реляционных СУБД</a:t>
            </a:r>
            <a:endParaRPr sz="700"/>
          </a:p>
        </p:txBody>
      </p:sp>
      <p:sp>
        <p:nvSpPr>
          <p:cNvPr id="237" name="Google Shape;237;p25"/>
          <p:cNvSpPr/>
          <p:nvPr/>
        </p:nvSpPr>
        <p:spPr>
          <a:xfrm>
            <a:off x="476250" y="2021463"/>
            <a:ext cx="2426700" cy="24981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Не требуются таблицы, схемы или отдельный язык запросов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Google Shape;195;p23" id="238" name="Google Shape;238;p25"/>
          <p:cNvSpPr/>
          <p:nvPr/>
        </p:nvSpPr>
        <p:spPr>
          <a:xfrm>
            <a:off x="3453506" y="2020900"/>
            <a:ext cx="2425200" cy="249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Информация хранится в виде документов либо коллекций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Google Shape;196;p23" id="239" name="Google Shape;239;p25"/>
          <p:cNvSpPr/>
          <p:nvPr/>
        </p:nvSpPr>
        <p:spPr>
          <a:xfrm>
            <a:off x="6429156" y="2020900"/>
            <a:ext cx="2425200" cy="249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Повышенная производительность всей системы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45" name="Google Shape;2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46" name="Google Shape;2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47" name="Google Shape;247;p26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48" name="Google Shape;248;p26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49" name="Google Shape;249;p26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250" name="Google Shape;250;p26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17100" y="25655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Интегрируется под любую операционную систему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66" name="Google Shape;2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67" name="Google Shape;2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68" name="Google Shape;268;p27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69" name="Google Shape;269;p27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70" name="Google Shape;270;p27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271" name="Google Shape;271;p27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111050" y="25655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Binary JavaScript Object Notation (BSON)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523875" y="1200150"/>
            <a:ext cx="7712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Модель устройства базы данных в MongoDB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509600" y="2362200"/>
            <a:ext cx="77961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6563" y="2219250"/>
            <a:ext cx="6110876" cy="2707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03" name="Google Shape;30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04" name="Google Shape;304;p29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05" name="Google Shape;305;p29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06" name="Google Shape;306;p29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07" name="Google Shape;307;p29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71917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Хранят значения и ключи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22" name="Google Shape;3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23" name="Google Shape;3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24" name="Google Shape;3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25" name="Google Shape;325;p30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26" name="Google Shape;326;p30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27" name="Google Shape;327;p30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28" name="Google Shape;328;p30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531312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Содержат разные типы наборов данных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44" name="Google Shape;3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45" name="Google Shape;3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46" name="Google Shape;346;p31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47" name="Google Shape;347;p31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48" name="Google Shape;348;p31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49" name="Google Shape;349;p31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692137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Система хранения информации представлена узлами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64" name="Google Shape;3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65" name="Google Shape;36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66" name="Google Shape;3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67" name="Google Shape;367;p32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68" name="Google Shape;368;p32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69" name="Google Shape;369;p32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70" name="Google Shape;370;p32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509588" y="40867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Применяется к любому полю в документе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33" y="0"/>
            <a:ext cx="7100059" cy="420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33513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1228725"/>
            <a:ext cx="3090864" cy="3470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763" y="1538288"/>
            <a:ext cx="4848225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8835" y="3886200"/>
            <a:ext cx="604225" cy="62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9322" y="4094160"/>
            <a:ext cx="1730099" cy="1049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3860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98046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6725" y="552450"/>
            <a:ext cx="586637" cy="6350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95300" y="543790"/>
            <a:ext cx="1393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252475" y="2763704"/>
            <a:ext cx="1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Ваше фото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15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124325" y="2314575"/>
            <a:ext cx="5291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 SemiBold"/>
              <a:buNone/>
            </a:pPr>
            <a: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b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124325" y="3814763"/>
            <a:ext cx="399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Корпоративный e-mail </a:t>
            </a:r>
            <a:b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Социальные сети (по желанию)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124325" y="1876425"/>
            <a:ext cx="4040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ИМЯ ФАМИЛИЯ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85" name="Google Shape;3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87" name="Google Shape;38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88" name="Google Shape;388;p33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89" name="Google Shape;389;p33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90" name="Google Shape;390;p33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91" name="Google Shape;391;p33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2103538" y="40867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files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chunks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06" name="Google Shape;4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07" name="Google Shape;4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08" name="Google Shape;40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09" name="Google Shape;409;p34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10" name="Google Shape;410;p34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11" name="Google Shape;411;p34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12" name="Google Shape;412;p34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371166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Мгновенный ответ на диапазонный запрос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29" name="Google Shape;4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30" name="Google Shape;430;p35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31" name="Google Shape;431;p35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32" name="Google Shape;432;p35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33" name="Google Shape;433;p35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530561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Повышение производительности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Целостность информации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49" name="Google Shape;4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50" name="Google Shape;45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51" name="Google Shape;451;p36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52" name="Google Shape;452;p36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53" name="Google Shape;453;p36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54" name="Google Shape;454;p36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691386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Облачное решение для клиента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4" name="Google Shape;4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97" name="Google Shape;4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98" name="Google Shape;4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99" name="Google Shape;49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500" name="Google Shape;50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920001">
            <a:off x="7151303" y="3482284"/>
            <a:ext cx="555625" cy="588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501" name="Google Shape;50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6507285">
            <a:off x="7295762" y="2431344"/>
            <a:ext cx="1836739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02" name="Google Shape;502;p39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03" name="Google Shape;503;p39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04" name="Google Shape;504;p39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БД в MongoDB</a:t>
            </a:r>
            <a:endParaRPr sz="700"/>
          </a:p>
        </p:txBody>
      </p:sp>
      <p:sp>
        <p:nvSpPr>
          <p:cNvPr id="505" name="Google Shape;505;p39"/>
          <p:cNvSpPr/>
          <p:nvPr/>
        </p:nvSpPr>
        <p:spPr>
          <a:xfrm>
            <a:off x="2329526" y="2868372"/>
            <a:ext cx="4482300" cy="7722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280750" y="1903050"/>
            <a:ext cx="4582500" cy="780300"/>
          </a:xfrm>
          <a:prstGeom prst="roundRect">
            <a:avLst>
              <a:gd fmla="val 3600" name="adj"/>
            </a:avLst>
          </a:prstGeom>
          <a:solidFill>
            <a:srgbClr val="B4AAFF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База данных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2330863" y="3825594"/>
            <a:ext cx="4482300" cy="7344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Уникальное имя 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(&lt;= 128 различных символов)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3" name="Google Shape;5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объект,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который хранит некоторую информацию. Он подобен строкам в реляционных СУБД, где строки хранят информацию об отдельном элементе.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4" name="Google Shape;524;p40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0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0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0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0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34" name="Google Shape;5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35" name="Google Shape;5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36" name="Google Shape;5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37" name="Google Shape;537;p41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38" name="Google Shape;538;p41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39" name="Google Shape;539;p41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Составляющие в MongoDB</a:t>
            </a:r>
            <a:endParaRPr sz="700"/>
          </a:p>
        </p:txBody>
      </p:sp>
      <p:sp>
        <p:nvSpPr>
          <p:cNvPr id="540" name="Google Shape;540;p41"/>
          <p:cNvSpPr/>
          <p:nvPr/>
        </p:nvSpPr>
        <p:spPr>
          <a:xfrm>
            <a:off x="5868810" y="2893343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Документы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676888" y="2914830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Записи в БД MongoDB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5868810" y="4028302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Числа, строки, логические значения, массивы, вложенные документы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676888" y="4049789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Значения полей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Коллекция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Таблица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3852750" y="272085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2" name="Google Shape;5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017" y="1622256"/>
            <a:ext cx="6011984" cy="3521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36" y="0"/>
            <a:ext cx="83754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2138" y="1622425"/>
            <a:ext cx="6011861" cy="35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2"/>
          <p:cNvSpPr txBox="1"/>
          <p:nvPr/>
        </p:nvSpPr>
        <p:spPr>
          <a:xfrm>
            <a:off x="466725" y="1195388"/>
            <a:ext cx="4752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500" lIns="45000" spcFirstLastPara="1" rIns="45000" wrap="square" tIns="22500">
            <a:no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31313"/>
                </a:solidFill>
                <a:latin typeface="Inter"/>
                <a:ea typeface="Inter"/>
                <a:cs typeface="Inter"/>
                <a:sym typeface="Inter"/>
              </a:rPr>
              <a:t>Пример документа</a:t>
            </a:r>
            <a:endParaRPr sz="2300">
              <a:solidFill>
                <a:srgbClr val="1313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514350" y="1815225"/>
            <a:ext cx="5692456" cy="3136829"/>
          </a:xfrm>
          <a:custGeom>
            <a:rect b="b" l="l" r="r" t="t"/>
            <a:pathLst>
              <a:path extrusionOk="0" h="3368" w="7700">
                <a:moveTo>
                  <a:pt x="7138" y="0"/>
                </a:moveTo>
                <a:cubicBezTo>
                  <a:pt x="7512" y="0"/>
                  <a:pt x="7699" y="187"/>
                  <a:pt x="7699" y="561"/>
                </a:cubicBezTo>
                <a:lnTo>
                  <a:pt x="7699" y="2806"/>
                </a:lnTo>
                <a:cubicBezTo>
                  <a:pt x="7699" y="3180"/>
                  <a:pt x="7512" y="3367"/>
                  <a:pt x="7138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138" y="0"/>
                </a:lnTo>
              </a:path>
            </a:pathLst>
          </a:custGeom>
          <a:solidFill>
            <a:schemeClr val="lt1"/>
          </a:solidFill>
          <a:ln cap="flat" cmpd="sng" w="3815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"_id":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"$oid": "656e09ca5afc911a8a7ad576"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"CustomerID": "ALFKI",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"CompanyName": "Alfreds Futterkiste",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"ContactName": "Maria Anders",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"ContactTitle": "Sales Representative",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"Address": "Obere Str. 57",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"City": "Berlin",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"Region": null,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"PostalCode": 12209,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"Country": "Germany",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"Phone": "030-0074321",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"Fax": "030-0076545"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1" name="Google Shape;56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038" y="981868"/>
            <a:ext cx="7112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8"/>
            <a:ext cx="1284287" cy="114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108" y="1139167"/>
            <a:ext cx="5497892" cy="400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76250" y="1175213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ВАЖНО!</a:t>
            </a:r>
            <a:endParaRPr b="0" i="0" sz="2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9516" y="1944074"/>
            <a:ext cx="6205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Если у Вас возник вопрос в процессе занятия, пожалуйста, поднимите руку и дождитесь, пока преподаватель закончит мысль и спросит Вас, также можно задать вопрос в чате или когда преподаватель скажет, что начался блок вопросов.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включить </a:t>
            </a:r>
            <a:r>
              <a:rPr lang="en" sz="11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микрофон</a:t>
            </a: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или демонстрацию экрана по просьбе преподавателя.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67" name="Google Shape;5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68" name="Google Shape;5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69" name="Google Shape;56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70" name="Google Shape;570;p43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71" name="Google Shape;571;p43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72" name="Google Shape;572;p43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700"/>
          </a:p>
        </p:txBody>
      </p:sp>
      <p:sp>
        <p:nvSpPr>
          <p:cNvPr id="573" name="Google Shape;573;p43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Набор пар: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ключ-значение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>
            <a:off x="3956550" y="158580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80" name="Google Shape;5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81" name="Google Shape;58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82" name="Google Shape;58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83" name="Google Shape;583;p44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84" name="Google Shape;584;p44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85" name="Google Shape;585;p44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700"/>
          </a:p>
        </p:txBody>
      </p:sp>
      <p:sp>
        <p:nvSpPr>
          <p:cNvPr id="586" name="Google Shape;586;p44"/>
          <p:cNvSpPr/>
          <p:nvPr/>
        </p:nvSpPr>
        <p:spPr>
          <a:xfrm>
            <a:off x="5868810" y="2893343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"ALFKI"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44"/>
          <p:cNvSpPr/>
          <p:nvPr/>
        </p:nvSpPr>
        <p:spPr>
          <a:xfrm>
            <a:off x="676888" y="2914830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CustomerID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5868810" y="4028302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"Alfreds Futterkiste"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p44"/>
          <p:cNvSpPr/>
          <p:nvPr/>
        </p:nvSpPr>
        <p:spPr>
          <a:xfrm>
            <a:off x="676888" y="4049789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CompanyName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Набор пар: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ключ-значение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3852750" y="272085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8" name="Google Shape;5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3" name="Google Shape;603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4" name="Google Shape;60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5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Идентификатор документа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45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</a:t>
            </a: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уникальный,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в рамках одной коллекции,</a:t>
            </a: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 номер документа,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который называется _id, создается автоматически.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5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5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5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5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5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5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0" name="Google Shape;6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1" name="Google Shape;6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2" name="Google Shape;62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3" name="Google Shape;62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4" name="Google Shape;624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5" name="Google Shape;62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305" y="981893"/>
            <a:ext cx="711120" cy="78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6" name="Google Shape;626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9"/>
            <a:ext cx="1284274" cy="11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523875" y="1200150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509600" y="2362200"/>
            <a:ext cx="72195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Для управления и администрирования базами данных мы будем пользоваться графическим клиентом MongoDB Compass.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 относится к классу NoSQL СУБД и работает с документами, а не с записями.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Кроссплатформенный продукт, который легко внедряется в любую операционную систему.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6" name="Google Shape;6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7" name="Google Shape;63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8" name="Google Shape;63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1" name="Google Shape;64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7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0" name="Google Shape;6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1" name="Google Shape;65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2" name="Google Shape;65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3" name="Google Shape;65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4" name="Google Shape;65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5" name="Google Shape;65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ДЛЯ ЗАКРЕПЛЕНИЯ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4" name="Google Shape;6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5" name="Google Shape;6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6" name="Google Shape;6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7" name="Google Shape;66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8" name="Google Shape;66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9" name="Google Shape;669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9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Задание: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Выберите число и ответьте на вопрос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2074229" y="2327499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FFADAE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1</a:t>
            </a:r>
            <a:endParaRPr b="1" i="0" sz="40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4874383" y="2327499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B4AAFF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0"/>
              </a:rPr>
              <a:t>2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9"/>
          <p:cNvSpPr/>
          <p:nvPr/>
        </p:nvSpPr>
        <p:spPr>
          <a:xfrm>
            <a:off x="2074229" y="3199854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D0CECE"/>
          </a:solidFill>
          <a:ln cap="flat" cmpd="sng" w="381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1"/>
              </a:rPr>
              <a:t>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9"/>
          <p:cNvSpPr/>
          <p:nvPr/>
        </p:nvSpPr>
        <p:spPr>
          <a:xfrm>
            <a:off x="4874383" y="3199854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C4FD34"/>
          </a:solidFill>
          <a:ln cap="flat" cmpd="sng" w="3810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2"/>
              </a:rPr>
              <a:t>4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9"/>
          <p:cNvSpPr/>
          <p:nvPr/>
        </p:nvSpPr>
        <p:spPr>
          <a:xfrm>
            <a:off x="2074225" y="4018625"/>
            <a:ext cx="499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3"/>
              </a:rPr>
              <a:t>Завершить игру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3" name="Google Shape;68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4" name="Google Shape;68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5" name="Google Shape;68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6" name="Google Shape;68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7" name="Google Shape;687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1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Какие отличия MongoDB от реляционных СУБД вы запомнили?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8" name="Google Shape;6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9" name="Google Shape;69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0" name="Google Shape;7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1" name="Google Shape;70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2" name="Google Shape;70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3" name="Google Shape;70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2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Какие свойства MongoDB вам показались наиболее важными?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3" name="Google Shape;7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4" name="Google Shape;71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5" name="Google Shape;71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6" name="Google Shape;71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7" name="Google Shape;717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8" name="Google Shape;718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2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3 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 вы поняли, что такое документ в MongoDB?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2" name="Google Shape;722;p52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786" y="779571"/>
            <a:ext cx="6380212" cy="4363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947863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3860" y="2162175"/>
            <a:ext cx="108498" cy="10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8046" y="2162175"/>
            <a:ext cx="108498" cy="10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0" y="2062163"/>
            <a:ext cx="590576" cy="613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22594" y="1119187"/>
            <a:ext cx="1768566" cy="135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95350" y="2371725"/>
            <a:ext cx="54864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для закрепления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 по основному блоку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8" name="Google Shape;7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9" name="Google Shape;72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1" name="Google Shape;73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2" name="Google Shape;732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3" name="Google Shape;73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3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4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Сопоставьте: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5441389" y="1902164"/>
            <a:ext cx="25068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2458750" y="2628981"/>
            <a:ext cx="25068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Записи в БД MongoDB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441389" y="2615040"/>
            <a:ext cx="25068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Числа, строки, логические значения, массивы, вложенные документы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0" name="Google Shape;740;p53"/>
          <p:cNvSpPr/>
          <p:nvPr/>
        </p:nvSpPr>
        <p:spPr>
          <a:xfrm>
            <a:off x="2458750" y="3362316"/>
            <a:ext cx="25068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Значения полей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p53"/>
          <p:cNvSpPr/>
          <p:nvPr/>
        </p:nvSpPr>
        <p:spPr>
          <a:xfrm>
            <a:off x="5441673" y="3333301"/>
            <a:ext cx="25062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Коллекция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2" name="Google Shape;742;p53"/>
          <p:cNvSpPr/>
          <p:nvPr/>
        </p:nvSpPr>
        <p:spPr>
          <a:xfrm>
            <a:off x="2458750" y="1895575"/>
            <a:ext cx="25062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Таблица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3" name="Google Shape;743;p53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9" name="Google Shape;7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0" name="Google Shape;75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1" name="Google Shape;75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2" name="Google Shape;75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3" name="Google Shape;753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4" name="Google Shape;754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4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ОСТАВШИЕСЯ 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3" name="Google Shape;7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4" name="Google Shape;76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5" name="Google Shape;76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5"/>
          <p:cNvSpPr/>
          <p:nvPr/>
        </p:nvSpPr>
        <p:spPr>
          <a:xfrm>
            <a:off x="523875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55"/>
          <p:cNvGrpSpPr/>
          <p:nvPr/>
        </p:nvGrpSpPr>
        <p:grpSpPr>
          <a:xfrm>
            <a:off x="2940387" y="1509713"/>
            <a:ext cx="3263242" cy="3302189"/>
            <a:chOff x="5716175" y="1195400"/>
            <a:chExt cx="3427775" cy="3553416"/>
          </a:xfrm>
        </p:grpSpPr>
        <p:sp>
          <p:nvSpPr>
            <p:cNvPr id="770" name="Google Shape;770;p55"/>
            <p:cNvSpPr/>
            <p:nvPr/>
          </p:nvSpPr>
          <p:spPr>
            <a:xfrm>
              <a:off x="5789650" y="1279016"/>
              <a:ext cx="3354300" cy="3469800"/>
            </a:xfrm>
            <a:prstGeom prst="roundRect">
              <a:avLst>
                <a:gd fmla="val 16667" name="adj"/>
              </a:avLst>
            </a:prstGeom>
            <a:solidFill>
              <a:srgbClr val="C4FD3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1" name="Google Shape;771;p55"/>
            <p:cNvPicPr preferRelativeResize="0"/>
            <p:nvPr/>
          </p:nvPicPr>
          <p:blipFill rotWithShape="1">
            <a:blip r:embed="rId6">
              <a:alphaModFix/>
            </a:blip>
            <a:srcRect b="4251" l="0" r="0" t="0"/>
            <a:stretch/>
          </p:blipFill>
          <p:spPr>
            <a:xfrm>
              <a:off x="5716175" y="1195400"/>
              <a:ext cx="3228300" cy="340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preencoded.png" id="772" name="Google Shape;772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67160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73" name="Google Shape;773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1346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ПОВТОРЕНИЕ ИЗУЧЕННОГО</a:t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9" cy="10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0" y="2147888"/>
            <a:ext cx="108499" cy="10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1" y="509588"/>
            <a:ext cx="784190" cy="840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Повторение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Типы связей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Типы ключей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ER-диаграмма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Нормальные формы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8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к Mongo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8834" y="1738313"/>
            <a:ext cx="3205166" cy="3181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9126" y="3790950"/>
            <a:ext cx="297073" cy="28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3995" y="3936727"/>
            <a:ext cx="97823" cy="96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14352" y="1485900"/>
            <a:ext cx="6815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